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7" r:id="rId5"/>
    <p:sldId id="256" r:id="rId6"/>
    <p:sldId id="258" r:id="rId7"/>
    <p:sldId id="261" r:id="rId8"/>
    <p:sldId id="259" r:id="rId9"/>
    <p:sldId id="260" r:id="rId10"/>
    <p:sldId id="262" r:id="rId11"/>
    <p:sldId id="264" r:id="rId12"/>
    <p:sldId id="270" r:id="rId13"/>
    <p:sldId id="272" r:id="rId14"/>
    <p:sldId id="271" r:id="rId15"/>
    <p:sldId id="268" r:id="rId16"/>
    <p:sldId id="277" r:id="rId17"/>
    <p:sldId id="269" r:id="rId18"/>
    <p:sldId id="265" r:id="rId19"/>
    <p:sldId id="267" r:id="rId20"/>
    <p:sldId id="278" r:id="rId21"/>
    <p:sldId id="273" r:id="rId22"/>
    <p:sldId id="276" r:id="rId23"/>
    <p:sldId id="263" r:id="rId24"/>
    <p:sldId id="266" r:id="rId25"/>
    <p:sldId id="274" r:id="rId26"/>
    <p:sldId id="275" r:id="rId2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58" autoAdjust="0"/>
    <p:restoredTop sz="94660"/>
  </p:normalViewPr>
  <p:slideViewPr>
    <p:cSldViewPr snapToGrid="0">
      <p:cViewPr varScale="1">
        <p:scale>
          <a:sx n="90" d="100"/>
          <a:sy n="90" d="100"/>
        </p:scale>
        <p:origin x="5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bg-B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128" b="1" i="0" u="none" strike="noStrike" baseline="0" dirty="0">
                <a:effectLst/>
              </a:rPr>
              <a:t>Share of internet users who have used technologies that allow access to the Dark Web</a:t>
            </a:r>
            <a:endParaRPr lang="bg-B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bg-B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India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Лист1!$B$2</c:f>
              <c:numCache>
                <c:formatCode>General</c:formatCode>
                <c:ptCount val="1"/>
                <c:pt idx="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C7-4F6F-AE62-D0D923FF087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Russia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Лист1!$C$2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C7-4F6F-AE62-D0D923FF087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Brazil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Лист1!$D$2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C7-4F6F-AE62-D0D923FF087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Indonesia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Лист1!$E$2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C7-4F6F-AE62-D0D923FF0876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Turkey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Лист1!$F$2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C7-4F6F-AE62-D0D923FF0876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South Africa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9C7-4F6F-AE62-D0D923FF0876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Sweden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Лист1!$H$2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C7-4F6F-AE62-D0D923FF0876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Mexico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Лист1!$I$2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9C7-4F6F-AE62-D0D923FF0876}"/>
            </c:ext>
          </c:extLst>
        </c:ser>
        <c:ser>
          <c:idx val="8"/>
          <c:order val="8"/>
          <c:tx>
            <c:strRef>
              <c:f>Лист1!$J$1</c:f>
              <c:strCache>
                <c:ptCount val="1"/>
                <c:pt idx="0">
                  <c:v>South Korea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Лист1!$J$2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C7-4F6F-AE62-D0D923FF0876}"/>
            </c:ext>
          </c:extLst>
        </c:ser>
        <c:ser>
          <c:idx val="9"/>
          <c:order val="9"/>
          <c:tx>
            <c:strRef>
              <c:f>Лист1!$K$1</c:f>
              <c:strCache>
                <c:ptCount val="1"/>
                <c:pt idx="0">
                  <c:v>Poland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Лист1!$K$2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9C7-4F6F-AE62-D0D923FF0876}"/>
            </c:ext>
          </c:extLst>
        </c:ser>
        <c:ser>
          <c:idx val="10"/>
          <c:order val="10"/>
          <c:tx>
            <c:strRef>
              <c:f>Лист1!$L$1</c:f>
              <c:strCache>
                <c:ptCount val="1"/>
                <c:pt idx="0">
                  <c:v>USA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Лист1!$L$2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9C7-4F6F-AE62-D0D923FF0876}"/>
            </c:ext>
          </c:extLst>
        </c:ser>
        <c:ser>
          <c:idx val="11"/>
          <c:order val="11"/>
          <c:tx>
            <c:strRef>
              <c:f>Лист1!$M$1</c:f>
              <c:strCache>
                <c:ptCount val="1"/>
                <c:pt idx="0">
                  <c:v>Australia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Лист1!$M$2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9C7-4F6F-AE62-D0D923FF0876}"/>
            </c:ext>
          </c:extLst>
        </c:ser>
        <c:ser>
          <c:idx val="12"/>
          <c:order val="12"/>
          <c:tx>
            <c:strRef>
              <c:f>Лист1!$N$1</c:f>
              <c:strCache>
                <c:ptCount val="1"/>
                <c:pt idx="0">
                  <c:v>Hong Kong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Лист1!$N$2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9C7-4F6F-AE62-D0D923FF0876}"/>
            </c:ext>
          </c:extLst>
        </c:ser>
        <c:ser>
          <c:idx val="13"/>
          <c:order val="13"/>
          <c:tx>
            <c:strRef>
              <c:f>Лист1!$O$1</c:f>
              <c:strCache>
                <c:ptCount val="1"/>
                <c:pt idx="0">
                  <c:v>Germany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Лист1!$O$2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9C7-4F6F-AE62-D0D923FF0876}"/>
            </c:ext>
          </c:extLst>
        </c:ser>
        <c:ser>
          <c:idx val="14"/>
          <c:order val="14"/>
          <c:tx>
            <c:strRef>
              <c:f>Лист1!$P$1</c:f>
              <c:strCache>
                <c:ptCount val="1"/>
                <c:pt idx="0">
                  <c:v>Worldwide average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Лист1!$P$2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9C7-4F6F-AE62-D0D923FF087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57402184"/>
        <c:axId val="557402840"/>
      </c:barChart>
      <c:catAx>
        <c:axId val="557402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Leading</a:t>
                </a:r>
                <a:r>
                  <a:rPr lang="en-US" baseline="0" dirty="0"/>
                  <a:t> Countries</a:t>
                </a:r>
                <a:endParaRPr lang="bg-BG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bg-B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bg-BG"/>
          </a:p>
        </c:txPr>
        <c:crossAx val="557402840"/>
        <c:crosses val="autoZero"/>
        <c:auto val="1"/>
        <c:lblAlgn val="ctr"/>
        <c:lblOffset val="100"/>
        <c:noMultiLvlLbl val="0"/>
      </c:catAx>
      <c:valAx>
        <c:axId val="557402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</a:t>
                </a:r>
                <a:endParaRPr lang="bg-BG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bg-B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bg-BG"/>
          </a:p>
        </c:txPr>
        <c:crossAx val="557402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bg-B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solidFill>
        <a:schemeClr val="bg1"/>
      </a:solidFill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E2F95-0292-4E20-8BBB-1EF550452BDF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C173D-5A75-48A3-8D14-62E952540DC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0576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C8F04C1-B3C4-44C0-8137-430C0EC77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E2EC51CE-C7CE-4887-8A89-6FD3F4316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2600942-66CA-4E13-B303-ECBFC3A8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7FC8E65-7A66-42FA-9DDB-9601D8856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5114801-6839-41BD-A6E5-BCC6AB36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983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813DB-13C0-4699-B611-3E190A87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7C26CA67-40CF-45CC-8378-92EF81899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3E11B78-751C-4B0F-80BB-5BBB6A38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A405A15-3F8F-4EDE-BE1F-F9F14F7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57FE451-8B7B-4199-AA31-68DAF284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4052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0A06F4BF-5CD4-43FF-846F-AD6B1C9AA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EE09A9E3-0768-4AF5-9DBE-9A1E87B98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427CA94-91B1-42B7-9D99-399F1ED9A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7E416E6-0EFD-4ADE-B4DE-FDA2AA96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7F9DC4B-7984-4982-9D0E-5F1A2C63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5869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20B586B-6876-446C-83C2-F0447253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F355DEE-48EB-454B-A3C8-55E2A638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811E467-1AF1-4128-974B-D9259351E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3A71342-C834-4CFF-BF63-0FE09D4C7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ED19C37-9FB4-42A3-9B98-0C9F95C7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8904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D5B2120-8C1E-4AE5-9C55-1D97D40A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436330A-3A21-4B81-A6BF-3BD691B74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49FA0A2-109C-47BC-8245-FCB3BA26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15F1B20-3705-4720-87D7-968EF537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0BBEE7EE-E1DD-4B0F-AAD7-ECE62E85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9850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86866E-9B7B-4266-8A3B-90ADC6CB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DF3FD77-1D4A-481E-A59C-EF3B02D05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A0493A00-973F-43B1-89FE-865245219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40BF0177-5D36-4B51-9762-A03E32E9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B7E1B94A-DD9E-4ADF-A5F4-F96948BE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C8A1385A-2AAF-4744-BA47-88B8FC65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2150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2F5F98-94AE-4589-84ED-78FD40DD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A30CD53-0BD3-4F4E-A4BC-89C12E088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4240A968-EFE1-4841-BB4E-A82087DBA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9D1CE269-E2A6-4CAC-AB31-9AC16DBAB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442B98BA-69DA-4FD4-A3C3-1BF93E4E4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CBDA62EA-BB0B-4B2B-9595-78437F8E6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A26EB8CD-6076-4300-86BD-6F59B47A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2FAA9DFD-FC39-410E-A6C6-8881DA58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44909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57FB1E8-65AD-46EF-B581-DF8B1A56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D47D52D1-DF73-420B-89B0-9F06F809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24CC91A1-44DC-410B-A969-F3C2ED520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47A05F9C-CC2F-44CF-A177-80C22FC2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7911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83CEEAEC-6398-4AC5-A728-B7A00B64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BFDE3870-91BB-44C9-97A6-0DA9A4AC6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5A4B1769-BCC3-4304-BD66-2971C777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9467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92F7D8-18ED-4F29-8FDE-8CD8954F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254E270-630B-4A60-9D67-A6709DE0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D71DB9AE-320C-41AD-8DB0-5FAA4100E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0D8C4C8D-734A-49A2-A06E-5C75B17D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D9C60003-D5E1-4CF4-99AD-54662D8B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42A70DB6-EC84-43D3-B784-04B02F4C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921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1CA05D-7493-41CC-BB42-B3AA8E2BE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328D8249-3AEC-4407-9CC6-6A25CA9B6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 dirty="0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1512AABB-4159-4887-B45B-6541172AA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5CE9529-F85C-4B97-B9A4-FF75D7AE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6449BECE-4D78-43FB-BAE0-EF61F05C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5C913BBA-3DF2-489E-A057-56826F83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6744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383DFE48-FA82-4FCB-80E2-4A24711A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C38D34D-8787-4A88-B8EA-A424587D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44BC348-9D96-45FF-B4FA-CFCE6520F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4ECD4-C18D-47A3-BD26-2F2EDA789358}" type="datetimeFigureOut">
              <a:rPr lang="bg-BG" smtClean="0"/>
              <a:t>5.3.2021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320055C-7542-4469-AF55-91D9A8C77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8021F04-4C1F-464C-9391-9A3B0E326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125DC-3D37-44A2-A699-8A5642A500B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773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red.com/2016/08/buying-guide-college-essentials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ssence.com/news/missing-dc-girls-black-latinx-teens/" TargetMode="External"/><Relationship Id="rId5" Type="http://schemas.openxmlformats.org/officeDocument/2006/relationships/image" Target="../media/image4.jpg"/><Relationship Id="rId10" Type="http://schemas.openxmlformats.org/officeDocument/2006/relationships/hyperlink" Target="http://www.huffingtonpost.com/fred-kofman/a-more-conscious-way-to-d_b_7737968.html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cebook_Zer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itcoin-cryptocurrency-exchange-730553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choolsdo.org/2018/03/hackers-shut-down-911-in-baltimore-govt-in-atlanta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7-pJiC-N-g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://algoentremanos.com/como-borrar-la-barra-de-herramientas-ask-toolbar-de-nuestro-navegador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hyperlink" Target="https://en.wikipedia.org/wiki/Yandex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hyperlink" Target="https://en.wikipedia.org/wiki/Google_Contact_Lens" TargetMode="External"/><Relationship Id="rId9" Type="http://schemas.openxmlformats.org/officeDocument/2006/relationships/hyperlink" Target="https://en.wikipedia.org/wiki/Bing_Audi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HP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артина 8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0C5F75B6-0DCE-4D2D-8A43-E764BF0DB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9" b="91817" l="10000" r="90000">
                        <a14:foregroundMark x1="48452" y1="10680" x2="50714" y2="9986"/>
                        <a14:foregroundMark x1="26786" y1="90430" x2="31190" y2="90153"/>
                        <a14:foregroundMark x1="70476" y1="91401" x2="72500" y2="91678"/>
                        <a14:foregroundMark x1="26310" y1="91678" x2="28810" y2="91817"/>
                        <a14:backgroundMark x1="44881" y1="7767" x2="45238" y2="8044"/>
                        <a14:backgroundMark x1="45119" y1="8183" x2="45119" y2="8738"/>
                        <a14:backgroundMark x1="45476" y1="8460" x2="44643" y2="8460"/>
                        <a14:backgroundMark x1="59405" y1="89875" x2="50714" y2="87517"/>
                        <a14:backgroundMark x1="10119" y1="26491" x2="14048" y2="44105"/>
                        <a14:backgroundMark x1="61548" y1="88766" x2="61548" y2="88766"/>
                        <a14:backgroundMark x1="61548" y1="89736" x2="61548" y2="89736"/>
                        <a14:backgroundMark x1="61548" y1="89875" x2="65238" y2="91401"/>
                        <a14:backgroundMark x1="67381" y1="91817" x2="65000" y2="90707"/>
                        <a14:backgroundMark x1="42738" y1="88904" x2="39286" y2="89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45"/>
          <a:stretch/>
        </p:blipFill>
        <p:spPr>
          <a:xfrm rot="164693">
            <a:off x="9028427" y="3647154"/>
            <a:ext cx="3096000" cy="2896246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EA9BA47D-3F38-4A08-A6F3-B590F8377A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098" t="6290" r="4098" b="16003"/>
          <a:stretch/>
        </p:blipFill>
        <p:spPr>
          <a:xfrm>
            <a:off x="9601159" y="642485"/>
            <a:ext cx="2115918" cy="26847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EFE90653-9364-43F3-9D8E-82F8E46E6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584854" y="4130235"/>
            <a:ext cx="2376000" cy="19300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Картина 16" descr="Картина, която съдържа лице&#10;&#10;Описанието е генерирано автоматично">
            <a:extLst>
              <a:ext uri="{FF2B5EF4-FFF2-40B4-BE49-F238E27FC236}">
                <a16:creationId xmlns:a16="http://schemas.microsoft.com/office/drawing/2014/main" id="{14FABD4A-87F3-4CE7-B4A9-75730E85B3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4532" r="27443"/>
          <a:stretch/>
        </p:blipFill>
        <p:spPr>
          <a:xfrm>
            <a:off x="6584854" y="642486"/>
            <a:ext cx="2376000" cy="268472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18A60A79-4105-4E16-8619-42225AF9A11C}"/>
              </a:ext>
            </a:extLst>
          </p:cNvPr>
          <p:cNvSpPr txBox="1"/>
          <p:nvPr/>
        </p:nvSpPr>
        <p:spPr>
          <a:xfrm>
            <a:off x="10028324" y="6596390"/>
            <a:ext cx="1741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Daniel Halachev, </a:t>
            </a:r>
            <a:r>
              <a:rPr lang="bg-BG" sz="1100" dirty="0">
                <a:solidFill>
                  <a:schemeClr val="bg1"/>
                </a:solidFill>
              </a:rPr>
              <a:t>№</a:t>
            </a:r>
            <a:r>
              <a:rPr lang="en-US" sz="1100" dirty="0">
                <a:solidFill>
                  <a:schemeClr val="bg1"/>
                </a:solidFill>
              </a:rPr>
              <a:t>62547 </a:t>
            </a:r>
            <a:endParaRPr lang="bg-BG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62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7D030FD6-C0F7-498A-BA86-5E82076F8CCA}"/>
              </a:ext>
            </a:extLst>
          </p:cNvPr>
          <p:cNvSpPr/>
          <p:nvPr/>
        </p:nvSpPr>
        <p:spPr>
          <a:xfrm>
            <a:off x="429296" y="1488669"/>
            <a:ext cx="11333408" cy="4921652"/>
          </a:xfrm>
          <a:prstGeom prst="rect">
            <a:avLst/>
          </a:prstGeom>
          <a:solidFill>
            <a:srgbClr val="002060">
              <a:alpha val="7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D56BC71-7A66-4254-A584-9FD60A39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Uses of Non-Surface Web: Data protection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95C3D49-46BE-445B-9DEE-94FBDDDC0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1362" y="1665961"/>
            <a:ext cx="5257800" cy="1977152"/>
          </a:xfrm>
        </p:spPr>
      </p:pic>
      <p:pic>
        <p:nvPicPr>
          <p:cNvPr id="11" name="Картина 10" descr="Картина, която съдържа текст, графична колекция&#10;&#10;Описанието е генерирано автоматично">
            <a:extLst>
              <a:ext uri="{FF2B5EF4-FFF2-40B4-BE49-F238E27FC236}">
                <a16:creationId xmlns:a16="http://schemas.microsoft.com/office/drawing/2014/main" id="{26F6E7CB-170F-46B0-BD76-56C02DF74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85" y="1665961"/>
            <a:ext cx="4428820" cy="1977152"/>
          </a:xfrm>
          <a:prstGeom prst="rect">
            <a:avLst/>
          </a:prstGeom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86AF180B-8DF7-430C-98A2-44F11BCC7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62" y="3809191"/>
            <a:ext cx="2362200" cy="2362200"/>
          </a:xfrm>
          <a:prstGeom prst="rect">
            <a:avLst/>
          </a:prstGeom>
        </p:spPr>
      </p:pic>
      <p:pic>
        <p:nvPicPr>
          <p:cNvPr id="15" name="Картина 1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BAEA1813-CBB3-4491-A5A3-2A796B84B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85" y="3811096"/>
            <a:ext cx="4428820" cy="2360295"/>
          </a:xfrm>
          <a:prstGeom prst="rect">
            <a:avLst/>
          </a:prstGeom>
        </p:spPr>
      </p:pic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F7589169-4F3D-427F-AD8E-CAA0159AAF18}"/>
              </a:ext>
            </a:extLst>
          </p:cNvPr>
          <p:cNvSpPr txBox="1"/>
          <p:nvPr/>
        </p:nvSpPr>
        <p:spPr>
          <a:xfrm>
            <a:off x="429296" y="6460983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Examples of Legal Deep Web Services 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94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DA8FED4-6D17-42FF-9CAC-DEFC540F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55900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Uses of Non-Surface Web: Freedom of speech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Контейнер за съдържание 4" descr="Картина, която съдържа позиращ&#10;&#10;Описанието е генерирано автоматично">
            <a:extLst>
              <a:ext uri="{FF2B5EF4-FFF2-40B4-BE49-F238E27FC236}">
                <a16:creationId xmlns:a16="http://schemas.microsoft.com/office/drawing/2014/main" id="{C398EC9F-97DA-4D1A-A617-7D7D32C58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" r="-2" b="-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A41D0CE8-6D59-4A14-B33C-204277E60197}"/>
              </a:ext>
            </a:extLst>
          </p:cNvPr>
          <p:cNvSpPr txBox="1"/>
          <p:nvPr/>
        </p:nvSpPr>
        <p:spPr>
          <a:xfrm>
            <a:off x="493354" y="6257952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Sharing or creating pictures like this one can be dangerous in some countries and societies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1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FB91744-0090-4B32-94C1-9C6820C8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Tor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40A17542-043C-4FE4-B776-D17F03E48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07" y="1536109"/>
            <a:ext cx="9437185" cy="495676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0DAF1B68-4318-41A2-8A49-0D82AA7A13F3}"/>
              </a:ext>
            </a:extLst>
          </p:cNvPr>
          <p:cNvSpPr txBox="1"/>
          <p:nvPr/>
        </p:nvSpPr>
        <p:spPr>
          <a:xfrm>
            <a:off x="1377407" y="6492875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Tor encrypts the data through volunteer servers knows as “nodes”.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ED8CD0-72D2-4940-AC9A-2ECF3045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Tor + VPN Setup Types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6F7E416E-481B-4993-B963-01676F03F1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43" y="2469936"/>
            <a:ext cx="5876857" cy="347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Контейнер за съдържание 7">
            <a:extLst>
              <a:ext uri="{FF2B5EF4-FFF2-40B4-BE49-F238E27FC236}">
                <a16:creationId xmlns:a16="http://schemas.microsoft.com/office/drawing/2014/main" id="{5CC7E38C-6497-4CD8-B962-7884BAE059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2469936"/>
            <a:ext cx="5876857" cy="347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6B082C82-F54A-471B-9841-FC4FB129891D}"/>
              </a:ext>
            </a:extLst>
          </p:cNvPr>
          <p:cNvSpPr txBox="1"/>
          <p:nvPr/>
        </p:nvSpPr>
        <p:spPr>
          <a:xfrm>
            <a:off x="181043" y="5972175"/>
            <a:ext cx="5876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The recommended method of using Tor and VPN </a:t>
            </a:r>
            <a:endParaRPr lang="bg-BG" sz="900" dirty="0">
              <a:solidFill>
                <a:schemeClr val="bg1"/>
              </a:solidFill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1672E8FA-86AE-4F28-B082-1A757ED510BE}"/>
              </a:ext>
            </a:extLst>
          </p:cNvPr>
          <p:cNvSpPr txBox="1"/>
          <p:nvPr/>
        </p:nvSpPr>
        <p:spPr>
          <a:xfrm>
            <a:off x="6134100" y="5972175"/>
            <a:ext cx="5876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The alternative approach of using Tor and VPN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9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5159884-78E5-4FEC-AF49-AFF3642B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Bitcoin</a:t>
            </a:r>
            <a:endParaRPr lang="bg-BG" dirty="0"/>
          </a:p>
        </p:txBody>
      </p:sp>
      <p:pic>
        <p:nvPicPr>
          <p:cNvPr id="5" name="Контейнер за съдържание 4" descr="Картина, която съдържа текст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D412E883-5B74-4DD2-B7A8-15AA4A2E0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19663" y="1685372"/>
            <a:ext cx="8952673" cy="467777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6A8C21E-BD10-4A44-87E9-9E4B727F3033}"/>
              </a:ext>
            </a:extLst>
          </p:cNvPr>
          <p:cNvSpPr txBox="1"/>
          <p:nvPr/>
        </p:nvSpPr>
        <p:spPr>
          <a:xfrm>
            <a:off x="1619663" y="6377459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Bitcoin is the preferred method of payment on the Dark Web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7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931CF1E-266F-4B2E-AC7A-AD29F4D1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Drug Dealing: The Silk Road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0151087-FF80-47EB-936D-6CDB440F9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25" y="1690688"/>
            <a:ext cx="773571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9D4F73F2-6A43-4971-9B26-96D1BBFD5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0" y="2187575"/>
            <a:ext cx="2482850" cy="24828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DB51661E-0BB8-4911-BBB8-BB792653776E}"/>
              </a:ext>
            </a:extLst>
          </p:cNvPr>
          <p:cNvSpPr/>
          <p:nvPr/>
        </p:nvSpPr>
        <p:spPr>
          <a:xfrm>
            <a:off x="8870950" y="4764086"/>
            <a:ext cx="2482850" cy="520701"/>
          </a:xfrm>
          <a:prstGeom prst="rect">
            <a:avLst/>
          </a:prstGeom>
          <a:solidFill>
            <a:srgbClr val="002060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Ross Ulbricht</a:t>
            </a:r>
            <a:endParaRPr lang="bg-BG" dirty="0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9E149E09-2556-49AD-AB61-BF42774502CA}"/>
              </a:ext>
            </a:extLst>
          </p:cNvPr>
          <p:cNvSpPr txBox="1"/>
          <p:nvPr/>
        </p:nvSpPr>
        <p:spPr>
          <a:xfrm>
            <a:off x="484404" y="6123800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screenshot of the Silk Road Drug Dealing Website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32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43CC1C06-E64C-40B2-9A09-8C5C388F6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" b="17626"/>
          <a:stretch/>
        </p:blipFill>
        <p:spPr>
          <a:xfrm>
            <a:off x="424914" y="121999"/>
            <a:ext cx="8572500" cy="349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34FA81C5-EEDE-4504-979B-D28A78C0D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4" y="3659426"/>
            <a:ext cx="8572500" cy="307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85C797DC-1B2F-407C-B90A-E14FFA398681}"/>
              </a:ext>
            </a:extLst>
          </p:cNvPr>
          <p:cNvSpPr/>
          <p:nvPr/>
        </p:nvSpPr>
        <p:spPr>
          <a:xfrm>
            <a:off x="9131120" y="122000"/>
            <a:ext cx="2635965" cy="3492000"/>
          </a:xfrm>
          <a:prstGeom prst="rect">
            <a:avLst/>
          </a:prstGeom>
          <a:solidFill>
            <a:srgbClr val="002060">
              <a:alpha val="7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 for online bank credentials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PayPal user credentials for sale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9131BB4D-DDBD-49E3-B872-E96B05020295}"/>
              </a:ext>
            </a:extLst>
          </p:cNvPr>
          <p:cNvSpPr/>
          <p:nvPr/>
        </p:nvSpPr>
        <p:spPr>
          <a:xfrm>
            <a:off x="9131120" y="3659426"/>
            <a:ext cx="2635965" cy="3076574"/>
          </a:xfrm>
          <a:prstGeom prst="rect">
            <a:avLst/>
          </a:prstGeom>
          <a:solidFill>
            <a:srgbClr val="002060">
              <a:alpha val="7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 of user credentials for various services</a:t>
            </a:r>
            <a:endParaRPr lang="bg-BG" dirty="0"/>
          </a:p>
        </p:txBody>
      </p:sp>
      <p:sp>
        <p:nvSpPr>
          <p:cNvPr id="13" name="Стрелка надясно 12">
            <a:extLst>
              <a:ext uri="{FF2B5EF4-FFF2-40B4-BE49-F238E27FC236}">
                <a16:creationId xmlns:a16="http://schemas.microsoft.com/office/drawing/2014/main" id="{EE6372D8-87D0-4A63-A24B-68EC8F287D5D}"/>
              </a:ext>
            </a:extLst>
          </p:cNvPr>
          <p:cNvSpPr/>
          <p:nvPr/>
        </p:nvSpPr>
        <p:spPr>
          <a:xfrm rot="10800000">
            <a:off x="10333191" y="1636178"/>
            <a:ext cx="231822" cy="23182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4" name="Стрелка надясно 13">
            <a:extLst>
              <a:ext uri="{FF2B5EF4-FFF2-40B4-BE49-F238E27FC236}">
                <a16:creationId xmlns:a16="http://schemas.microsoft.com/office/drawing/2014/main" id="{A442769A-DC0C-4AD8-98EC-147A17D7E308}"/>
              </a:ext>
            </a:extLst>
          </p:cNvPr>
          <p:cNvSpPr/>
          <p:nvPr/>
        </p:nvSpPr>
        <p:spPr>
          <a:xfrm rot="10800000">
            <a:off x="10333191" y="2860819"/>
            <a:ext cx="231822" cy="23182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Стрелка надясно 14">
            <a:extLst>
              <a:ext uri="{FF2B5EF4-FFF2-40B4-BE49-F238E27FC236}">
                <a16:creationId xmlns:a16="http://schemas.microsoft.com/office/drawing/2014/main" id="{CBAE0F52-ABED-4C9B-B805-B8006F12E450}"/>
              </a:ext>
            </a:extLst>
          </p:cNvPr>
          <p:cNvSpPr/>
          <p:nvPr/>
        </p:nvSpPr>
        <p:spPr>
          <a:xfrm rot="10800000">
            <a:off x="10333191" y="5502895"/>
            <a:ext cx="231822" cy="23182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886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2AACB174-521D-4922-95A4-FCC40E186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668337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Hieu Minh Ngo’s Identity Theft</a:t>
            </a:r>
            <a:endParaRPr lang="bg-BG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3" name="Контейнер за съдържание 12" descr="Картина, която съдържа лице, камък&#10;&#10;Описанието е генерирано автоматично">
            <a:extLst>
              <a:ext uri="{FF2B5EF4-FFF2-40B4-BE49-F238E27FC236}">
                <a16:creationId xmlns:a16="http://schemas.microsoft.com/office/drawing/2014/main" id="{F6DE4356-F5F4-4268-965A-9E0B484289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08" y="1889631"/>
            <a:ext cx="4057546" cy="4054563"/>
          </a:xfrm>
          <a:ln>
            <a:solidFill>
              <a:schemeClr val="bg1"/>
            </a:solidFill>
          </a:ln>
        </p:spPr>
      </p:pic>
      <p:sp>
        <p:nvSpPr>
          <p:cNvPr id="8" name="Текстов контейнер 7">
            <a:extLst>
              <a:ext uri="{FF2B5EF4-FFF2-40B4-BE49-F238E27FC236}">
                <a16:creationId xmlns:a16="http://schemas.microsoft.com/office/drawing/2014/main" id="{5E96FBD5-C5A2-492B-9F9E-07613D720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679851"/>
            <a:ext cx="5183188" cy="1221294"/>
          </a:xfrm>
        </p:spPr>
        <p:txBody>
          <a:bodyPr>
            <a:normAutofit/>
          </a:bodyPr>
          <a:lstStyle/>
          <a:p>
            <a:pPr algn="ctr"/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Ashley Madison </a:t>
            </a:r>
          </a:p>
          <a:p>
            <a:pPr algn="ctr"/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Dating Site Scandal</a:t>
            </a:r>
            <a:endParaRPr lang="bg-BG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5" name="Картина 14" descr="Картина, която съдържа текст, вестник&#10;&#10;Описанието е генерирано автоматично">
            <a:extLst>
              <a:ext uri="{FF2B5EF4-FFF2-40B4-BE49-F238E27FC236}">
                <a16:creationId xmlns:a16="http://schemas.microsoft.com/office/drawing/2014/main" id="{DC4E13CA-3201-4B3E-AD51-DA4B1C909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5034">
            <a:off x="2873675" y="5075049"/>
            <a:ext cx="2277154" cy="117110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Контейнер за съдържание 18">
            <a:extLst>
              <a:ext uri="{FF2B5EF4-FFF2-40B4-BE49-F238E27FC236}">
                <a16:creationId xmlns:a16="http://schemas.microsoft.com/office/drawing/2014/main" id="{4911BD0B-A1C9-4978-BD3C-F646A593D9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48342"/>
            <a:ext cx="5183188" cy="2937140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2191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6C13472-6476-41B8-B2D4-FF52B31C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Hacker services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Контейнер за съдържание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02CBC61A-AFB7-4C6A-9DB1-7B8E2E07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C65D36B8-BB24-409C-88D9-F50D14201D67}"/>
              </a:ext>
            </a:extLst>
          </p:cNvPr>
          <p:cNvSpPr txBox="1"/>
          <p:nvPr/>
        </p:nvSpPr>
        <p:spPr>
          <a:xfrm>
            <a:off x="2228144" y="6176963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Hacking services are some of the most demanded on the Dark Web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85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нлайн мултимедия 3" title="What is the Dark Web?">
            <a:hlinkClick r:id="" action="ppaction://media"/>
            <a:extLst>
              <a:ext uri="{FF2B5EF4-FFF2-40B4-BE49-F238E27FC236}">
                <a16:creationId xmlns:a16="http://schemas.microsoft.com/office/drawing/2014/main" id="{DCC14876-BF23-4DC6-9458-F45A9041829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6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5949472-F779-42B2-8966-665D52AB7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4540"/>
            <a:ext cx="9144000" cy="2387600"/>
          </a:xfrm>
          <a:solidFill>
            <a:schemeClr val="accent1">
              <a:lumMod val="75000"/>
              <a:alpha val="69000"/>
            </a:schemeClr>
          </a:solidFill>
        </p:spPr>
        <p:txBody>
          <a:bodyPr/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rbel" panose="020B0503020204020204" pitchFamily="34" charset="0"/>
                <a:cs typeface="Consolas" panose="020B0609020204030204" pitchFamily="49" charset="0"/>
              </a:rPr>
              <a:t>The Deep and Dark Web</a:t>
            </a:r>
            <a:endParaRPr lang="bg-BG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rbel" panose="020B0503020204020204" pitchFamily="34" charset="0"/>
              <a:cs typeface="Consolas" panose="020B0609020204030204" pitchFamily="49" charset="0"/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EB813DB5-CB5C-4514-B76F-E08FDD140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1174"/>
            <a:ext cx="9144000" cy="513942"/>
          </a:xfrm>
          <a:solidFill>
            <a:schemeClr val="accent1">
              <a:lumMod val="75000"/>
              <a:alpha val="69000"/>
            </a:schemeClr>
          </a:solidFill>
        </p:spPr>
        <p:txBody>
          <a:bodyPr anchor="ctr"/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rbel" panose="020B0503020204020204" pitchFamily="34" charset="0"/>
              </a:rPr>
              <a:t>Structure, similarities and differences, statistics</a:t>
            </a:r>
            <a:endParaRPr lang="bg-BG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7809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Контейнер за съдържание 9">
            <a:extLst>
              <a:ext uri="{FF2B5EF4-FFF2-40B4-BE49-F238E27FC236}">
                <a16:creationId xmlns:a16="http://schemas.microsoft.com/office/drawing/2014/main" id="{EC672561-F9FC-40FC-A0E4-FF88EA4B1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030696"/>
              </p:ext>
            </p:extLst>
          </p:nvPr>
        </p:nvGraphicFramePr>
        <p:xfrm>
          <a:off x="838200" y="901521"/>
          <a:ext cx="10515600" cy="5648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8BE36E6D-D212-4255-82D2-D14DA1D4389B}"/>
              </a:ext>
            </a:extLst>
          </p:cNvPr>
          <p:cNvSpPr txBox="1"/>
          <p:nvPr/>
        </p:nvSpPr>
        <p:spPr>
          <a:xfrm>
            <a:off x="838200" y="6550450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Worldwide usage of Dark Web technologies per country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2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A2B458C-7A5C-435D-8A8C-238DA63E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Why Dark Web Markets might never close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F719BFF4-0483-4F69-AF1B-B40F297C5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86" y="1584362"/>
            <a:ext cx="8150028" cy="4826628"/>
          </a:xfr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3AFC3350-9B38-49FD-95F2-F334573A0CA0}"/>
              </a:ext>
            </a:extLst>
          </p:cNvPr>
          <p:cNvSpPr txBox="1"/>
          <p:nvPr/>
        </p:nvSpPr>
        <p:spPr>
          <a:xfrm>
            <a:off x="2020986" y="6418005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Demand and supply of the most common illegal services on the Dark Web Network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42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6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FEA973-7FFC-42DA-AC2D-E132EEBE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So, are Deep and Dark Web a good or a bad thing? Which side is predominant?</a:t>
            </a:r>
          </a:p>
        </p:txBody>
      </p:sp>
      <p:pic>
        <p:nvPicPr>
          <p:cNvPr id="5" name="Контейнер за съдържание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3AD2333D-633F-4899-8242-840891CFE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80" y="961812"/>
            <a:ext cx="6596638" cy="4930987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6716C52D-248D-4D56-A7B2-2DB720FFFA8A}"/>
              </a:ext>
            </a:extLst>
          </p:cNvPr>
          <p:cNvSpPr txBox="1"/>
          <p:nvPr/>
        </p:nvSpPr>
        <p:spPr>
          <a:xfrm rot="21326746">
            <a:off x="2456121" y="555019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Script" panose="020B0504020000000003" pitchFamily="34" charset="0"/>
              </a:rPr>
              <a:t>Is there a way to prevent illegal activities without affecting legal ones?</a:t>
            </a:r>
            <a:endParaRPr lang="bg-BG" dirty="0">
              <a:latin typeface="Segoe Script" panose="020B050402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онтейнер за съдържание 8" descr="Картина, която съдържа текст, силует, нощно небе&#10;&#10;Описанието е генерирано автоматично">
            <a:extLst>
              <a:ext uri="{FF2B5EF4-FFF2-40B4-BE49-F238E27FC236}">
                <a16:creationId xmlns:a16="http://schemas.microsoft.com/office/drawing/2014/main" id="{F0C2187A-0092-41D0-8302-4525EA8ED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AD2CF01-B670-4FC8-AC0F-CFBDBD78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0" y="2362200"/>
            <a:ext cx="2133600" cy="1325563"/>
          </a:xfrm>
        </p:spPr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End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A821BC9E-84E3-46D8-9743-05AA2177941B}"/>
              </a:ext>
            </a:extLst>
          </p:cNvPr>
          <p:cNvSpPr txBox="1"/>
          <p:nvPr/>
        </p:nvSpPr>
        <p:spPr>
          <a:xfrm>
            <a:off x="8654750" y="6596390"/>
            <a:ext cx="3537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No people were harmed in the making of this presentation</a:t>
            </a:r>
            <a:endParaRPr lang="bg-BG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5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095951F-1810-44F3-A47C-373343C0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6269"/>
            <a:ext cx="10515600" cy="1325563"/>
          </a:xfrm>
        </p:spPr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 of the Internet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A19016E2-1D70-438A-AA09-08E7F6BC9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73" y="1324804"/>
            <a:ext cx="9277253" cy="5218455"/>
          </a:xfrm>
          <a:ln>
            <a:solidFill>
              <a:schemeClr val="bg1"/>
            </a:solidFill>
          </a:ln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AA00FE27-382F-4A0E-854C-06E71B5D50CD}"/>
              </a:ext>
            </a:extLst>
          </p:cNvPr>
          <p:cNvSpPr txBox="1"/>
          <p:nvPr/>
        </p:nvSpPr>
        <p:spPr>
          <a:xfrm>
            <a:off x="1457373" y="6543259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Abstraction of the Internet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4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B13659A-2039-4DC9-8F89-B971AC47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94" y="234488"/>
            <a:ext cx="3742318" cy="1622321"/>
          </a:xfrm>
        </p:spPr>
        <p:txBody>
          <a:bodyPr>
            <a:noAutofit/>
          </a:bodyPr>
          <a:lstStyle/>
          <a:p>
            <a:r>
              <a:rPr lang="en-U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Crawlers</a:t>
            </a:r>
            <a:endParaRPr lang="bg-BG" sz="7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BF7D4FD8-41DB-49EA-8EBC-8F09B375D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7"/>
          <a:stretch/>
        </p:blipFill>
        <p:spPr>
          <a:xfrm>
            <a:off x="4639056" y="495263"/>
            <a:ext cx="7552944" cy="5864228"/>
          </a:xfrm>
          <a:prstGeom prst="rect">
            <a:avLst/>
          </a:prstGeom>
          <a:effectLst/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F153FE2A-1BD1-4A85-9986-CA046F048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334098">
            <a:off x="1251375" y="2110221"/>
            <a:ext cx="2770124" cy="937225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8C79BE7-1D96-47CF-A607-0EC34E538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500" y1="45667" x2="58125" y2="39667"/>
                        <a14:foregroundMark x1="58125" y1="39667" x2="38000" y2="64333"/>
                        <a14:foregroundMark x1="38000" y1="64333" x2="35250" y2="63000"/>
                        <a14:foregroundMark x1="38750" y1="38500" x2="43250" y2="73667"/>
                        <a14:foregroundMark x1="43250" y1="73667" x2="40375" y2="33000"/>
                        <a14:foregroundMark x1="40375" y1="33000" x2="28000" y2="69667"/>
                        <a14:foregroundMark x1="51000" y1="48000" x2="48750" y2="66000"/>
                        <a14:foregroundMark x1="60875" y1="43833" x2="52250" y2="75000"/>
                        <a14:foregroundMark x1="52250" y1="75000" x2="62250" y2="34500"/>
                        <a14:foregroundMark x1="62250" y1="34500" x2="65375" y2="46833"/>
                        <a14:foregroundMark x1="64875" y1="46833" x2="64875" y2="46833"/>
                        <a14:foregroundMark x1="65750" y1="24000" x2="65375" y2="57000"/>
                        <a14:foregroundMark x1="69375" y1="39667" x2="70250" y2="54667"/>
                        <a14:foregroundMark x1="70250" y1="54667" x2="70250" y2="54667"/>
                        <a14:foregroundMark x1="69875" y1="53500" x2="59000" y2="67167"/>
                        <a14:foregroundMark x1="70750" y1="58167" x2="67625" y2="45000"/>
                        <a14:foregroundMark x1="67625" y1="46333" x2="67625" y2="46333"/>
                        <a14:foregroundMark x1="61750" y1="44500" x2="63500" y2="63667"/>
                        <a14:backgroundMark x1="82875" y1="15667" x2="84250" y2="17500"/>
                        <a14:backgroundMark x1="85125" y1="17500" x2="80125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24471" y="4455179"/>
            <a:ext cx="2364740" cy="1773555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70356E88-439F-4E61-BC6E-AA1FB9B2E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351204">
            <a:off x="402590" y="3240912"/>
            <a:ext cx="2781300" cy="1126427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26094A24-9B6A-48A1-9980-CE4862B88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476753">
            <a:off x="2394983" y="5089212"/>
            <a:ext cx="2469441" cy="969255"/>
          </a:xfrm>
          <a:prstGeom prst="rect">
            <a:avLst/>
          </a:prstGeom>
        </p:spPr>
      </p:pic>
      <p:cxnSp>
        <p:nvCxnSpPr>
          <p:cNvPr id="6" name="Право съединение 5">
            <a:extLst>
              <a:ext uri="{FF2B5EF4-FFF2-40B4-BE49-F238E27FC236}">
                <a16:creationId xmlns:a16="http://schemas.microsoft.com/office/drawing/2014/main" id="{84A492D8-62FE-4AAD-9643-2B9BEFB2401B}"/>
              </a:ext>
            </a:extLst>
          </p:cNvPr>
          <p:cNvCxnSpPr/>
          <p:nvPr/>
        </p:nvCxnSpPr>
        <p:spPr>
          <a:xfrm>
            <a:off x="352402" y="2004598"/>
            <a:ext cx="3993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D7F13AE7-39C2-4EBE-8076-18C6779847A8}"/>
              </a:ext>
            </a:extLst>
          </p:cNvPr>
          <p:cNvSpPr txBox="1"/>
          <p:nvPr/>
        </p:nvSpPr>
        <p:spPr>
          <a:xfrm>
            <a:off x="4639056" y="6395842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How Web Crawling works </a:t>
            </a:r>
            <a:endParaRPr lang="bg-BG" sz="900" dirty="0"/>
          </a:p>
        </p:txBody>
      </p:sp>
    </p:spTree>
    <p:extLst>
      <p:ext uri="{BB962C8B-B14F-4D97-AF65-F5344CB8AC3E}">
        <p14:creationId xmlns:p14="http://schemas.microsoft.com/office/powerpoint/2010/main" val="6737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0D9C8538-CE35-4569-A8D4-3CE5735C5F03}"/>
              </a:ext>
            </a:extLst>
          </p:cNvPr>
          <p:cNvSpPr/>
          <p:nvPr/>
        </p:nvSpPr>
        <p:spPr>
          <a:xfrm>
            <a:off x="432745" y="1571223"/>
            <a:ext cx="11333408" cy="4921652"/>
          </a:xfrm>
          <a:prstGeom prst="rect">
            <a:avLst/>
          </a:prstGeom>
          <a:solidFill>
            <a:srgbClr val="002060">
              <a:alpha val="7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2349B9F-0B04-4AD7-9CDF-F8D00F5C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Ways to prevent indexing: Dynamic Content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Контейнер за съдържание 7" descr="Картина, която съдържа текст, електроника, компютър&#10;&#10;Описанието е генерирано автоматично">
            <a:extLst>
              <a:ext uri="{FF2B5EF4-FFF2-40B4-BE49-F238E27FC236}">
                <a16:creationId xmlns:a16="http://schemas.microsoft.com/office/drawing/2014/main" id="{D5B67625-FC0F-4F05-B922-72BAD0BD7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7" b="92231" l="10000" r="90000">
                        <a14:foregroundMark x1="25976" y1="53884" x2="26212" y2="56005"/>
                        <a14:foregroundMark x1="25498" y1="49587" x2="25700" y2="51405"/>
                        <a14:foregroundMark x1="24432" y1="40000" x2="25332" y2="48099"/>
                        <a14:foregroundMark x1="26477" y1="56364" x2="30000" y2="63471"/>
                        <a14:foregroundMark x1="26932" y1="60165" x2="27500" y2="66116"/>
                        <a14:foregroundMark x1="56136" y1="10413" x2="53409" y2="9917"/>
                        <a14:foregroundMark x1="56250" y1="90744" x2="56818" y2="92231"/>
                        <a14:foregroundMark x1="67045" y1="66116" x2="64886" y2="71405"/>
                        <a14:backgroundMark x1="20909" y1="38347" x2="23295" y2="52231"/>
                        <a14:backgroundMark x1="23295" y1="52231" x2="22614" y2="42645"/>
                        <a14:backgroundMark x1="22614" y1="42645" x2="22500" y2="42314"/>
                        <a14:backgroundMark x1="24432" y1="57521" x2="23409" y2="55702"/>
                        <a14:backgroundMark x1="24091" y1="55207" x2="25682" y2="64793"/>
                        <a14:backgroundMark x1="27159" y1="68926" x2="27841" y2="69752"/>
                        <a14:backgroundMark x1="28750" y1="67769" x2="28409" y2="68264"/>
                        <a14:backgroundMark x1="29545" y1="67438" x2="28977" y2="67934"/>
                        <a14:backgroundMark x1="23977" y1="52231" x2="23409" y2="40992"/>
                        <a14:backgroundMark x1="30341" y1="66446" x2="30341" y2="66446"/>
                        <a14:backgroundMark x1="31136" y1="66446" x2="31136" y2="66446"/>
                        <a14:backgroundMark x1="31705" y1="65289" x2="31705" y2="65289"/>
                        <a14:backgroundMark x1="24091" y1="49587" x2="24318" y2="56364"/>
                        <a14:backgroundMark x1="24432" y1="51405" x2="24432" y2="53884"/>
                        <a14:backgroundMark x1="23977" y1="48099" x2="23977" y2="49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6" r="14017"/>
          <a:stretch/>
        </p:blipFill>
        <p:spPr>
          <a:xfrm>
            <a:off x="432745" y="3032589"/>
            <a:ext cx="2504316" cy="2518044"/>
          </a:xfrm>
          <a:noFill/>
        </p:spPr>
      </p:pic>
      <p:sp>
        <p:nvSpPr>
          <p:cNvPr id="10" name="Стрелка надясно 9">
            <a:extLst>
              <a:ext uri="{FF2B5EF4-FFF2-40B4-BE49-F238E27FC236}">
                <a16:creationId xmlns:a16="http://schemas.microsoft.com/office/drawing/2014/main" id="{62AA978D-D0DA-4B52-A34B-A9664167565B}"/>
              </a:ext>
            </a:extLst>
          </p:cNvPr>
          <p:cNvSpPr/>
          <p:nvPr/>
        </p:nvSpPr>
        <p:spPr>
          <a:xfrm rot="20939273">
            <a:off x="2263622" y="2715200"/>
            <a:ext cx="2483348" cy="50171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requests page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743F7F50-FFAA-4614-B5DC-1030A8516C92}"/>
              </a:ext>
            </a:extLst>
          </p:cNvPr>
          <p:cNvSpPr/>
          <p:nvPr/>
        </p:nvSpPr>
        <p:spPr>
          <a:xfrm>
            <a:off x="4863977" y="2330848"/>
            <a:ext cx="2333353" cy="37735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Webpage Server</a:t>
            </a:r>
            <a:endParaRPr lang="bg-BG" dirty="0"/>
          </a:p>
        </p:txBody>
      </p:sp>
      <p:sp>
        <p:nvSpPr>
          <p:cNvPr id="12" name="Блоксхема: магнитен диск 11">
            <a:extLst>
              <a:ext uri="{FF2B5EF4-FFF2-40B4-BE49-F238E27FC236}">
                <a16:creationId xmlns:a16="http://schemas.microsoft.com/office/drawing/2014/main" id="{C4B4BACC-8EE5-4456-8390-B118F8D72E2C}"/>
              </a:ext>
            </a:extLst>
          </p:cNvPr>
          <p:cNvSpPr/>
          <p:nvPr/>
        </p:nvSpPr>
        <p:spPr>
          <a:xfrm>
            <a:off x="9822739" y="2947918"/>
            <a:ext cx="1326524" cy="2215167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Database</a:t>
            </a:r>
            <a:endParaRPr lang="bg-BG" dirty="0"/>
          </a:p>
        </p:txBody>
      </p:sp>
      <p:sp>
        <p:nvSpPr>
          <p:cNvPr id="15" name="Стрелка надясно 14">
            <a:extLst>
              <a:ext uri="{FF2B5EF4-FFF2-40B4-BE49-F238E27FC236}">
                <a16:creationId xmlns:a16="http://schemas.microsoft.com/office/drawing/2014/main" id="{8BE7330F-7E52-40E2-AD4E-94489DAD00CA}"/>
              </a:ext>
            </a:extLst>
          </p:cNvPr>
          <p:cNvSpPr/>
          <p:nvPr/>
        </p:nvSpPr>
        <p:spPr>
          <a:xfrm rot="947195">
            <a:off x="7266898" y="2793815"/>
            <a:ext cx="2372010" cy="50171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for data</a:t>
            </a:r>
            <a:endParaRPr lang="bg-BG" dirty="0"/>
          </a:p>
        </p:txBody>
      </p:sp>
      <p:sp>
        <p:nvSpPr>
          <p:cNvPr id="16" name="Стрелка надясно 15">
            <a:extLst>
              <a:ext uri="{FF2B5EF4-FFF2-40B4-BE49-F238E27FC236}">
                <a16:creationId xmlns:a16="http://schemas.microsoft.com/office/drawing/2014/main" id="{C5961BA0-BF01-433D-8290-49F8B3366E46}"/>
              </a:ext>
            </a:extLst>
          </p:cNvPr>
          <p:cNvSpPr/>
          <p:nvPr/>
        </p:nvSpPr>
        <p:spPr>
          <a:xfrm rot="20885907" flipH="1">
            <a:off x="7222817" y="5277265"/>
            <a:ext cx="2442010" cy="50171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requested data</a:t>
            </a:r>
            <a:endParaRPr lang="bg-BG" dirty="0"/>
          </a:p>
        </p:txBody>
      </p:sp>
      <p:sp>
        <p:nvSpPr>
          <p:cNvPr id="17" name="Стрелка надясно 16">
            <a:extLst>
              <a:ext uri="{FF2B5EF4-FFF2-40B4-BE49-F238E27FC236}">
                <a16:creationId xmlns:a16="http://schemas.microsoft.com/office/drawing/2014/main" id="{F7981DB1-A622-4E7D-94E7-D41F8C098434}"/>
              </a:ext>
            </a:extLst>
          </p:cNvPr>
          <p:cNvSpPr/>
          <p:nvPr/>
        </p:nvSpPr>
        <p:spPr>
          <a:xfrm rot="941003" flipH="1">
            <a:off x="2322932" y="5153916"/>
            <a:ext cx="2442010" cy="50171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webpage</a:t>
            </a:r>
            <a:endParaRPr lang="bg-BG" dirty="0"/>
          </a:p>
        </p:txBody>
      </p:sp>
      <p:pic>
        <p:nvPicPr>
          <p:cNvPr id="19" name="Картина 18">
            <a:extLst>
              <a:ext uri="{FF2B5EF4-FFF2-40B4-BE49-F238E27FC236}">
                <a16:creationId xmlns:a16="http://schemas.microsoft.com/office/drawing/2014/main" id="{35786ADF-D0C4-40CD-8B61-87F4DD72D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96980" y="3721611"/>
            <a:ext cx="1667346" cy="900367"/>
          </a:xfrm>
          <a:prstGeom prst="rect">
            <a:avLst/>
          </a:prstGeom>
        </p:spPr>
      </p:pic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722257E7-4632-40C5-80E8-689E9E0D59F6}"/>
              </a:ext>
            </a:extLst>
          </p:cNvPr>
          <p:cNvSpPr txBox="1"/>
          <p:nvPr/>
        </p:nvSpPr>
        <p:spPr>
          <a:xfrm>
            <a:off x="432745" y="6571717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How dynamic content  is created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4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0D9C8538-CE35-4569-A8D4-3CE5735C5F03}"/>
              </a:ext>
            </a:extLst>
          </p:cNvPr>
          <p:cNvSpPr/>
          <p:nvPr/>
        </p:nvSpPr>
        <p:spPr>
          <a:xfrm>
            <a:off x="429296" y="1571223"/>
            <a:ext cx="11333408" cy="4921652"/>
          </a:xfrm>
          <a:prstGeom prst="rect">
            <a:avLst/>
          </a:prstGeom>
          <a:solidFill>
            <a:srgbClr val="002060">
              <a:alpha val="7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2349B9F-0B04-4AD7-9CDF-F8D00F5C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Ways to prevent indexing: robots.txt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Картина 5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88D0BBC3-FD5B-4039-AA43-9EE374CD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65086"/>
            <a:ext cx="5600700" cy="473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Текстово поле 19">
            <a:extLst>
              <a:ext uri="{FF2B5EF4-FFF2-40B4-BE49-F238E27FC236}">
                <a16:creationId xmlns:a16="http://schemas.microsoft.com/office/drawing/2014/main" id="{239A4B24-1426-416F-807D-57A985035646}"/>
              </a:ext>
            </a:extLst>
          </p:cNvPr>
          <p:cNvSpPr txBox="1"/>
          <p:nvPr/>
        </p:nvSpPr>
        <p:spPr>
          <a:xfrm>
            <a:off x="6315076" y="2847870"/>
            <a:ext cx="5228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</a:rPr>
              <a:t>https://www.example.com/robots.txt</a:t>
            </a:r>
            <a:endParaRPr lang="bg-BG" dirty="0"/>
          </a:p>
        </p:txBody>
      </p:sp>
      <p:sp>
        <p:nvSpPr>
          <p:cNvPr id="21" name="Текстово поле 20">
            <a:extLst>
              <a:ext uri="{FF2B5EF4-FFF2-40B4-BE49-F238E27FC236}">
                <a16:creationId xmlns:a16="http://schemas.microsoft.com/office/drawing/2014/main" id="{EF6B9122-8CFA-423B-95DB-40544C342AF7}"/>
              </a:ext>
            </a:extLst>
          </p:cNvPr>
          <p:cNvSpPr txBox="1"/>
          <p:nvPr/>
        </p:nvSpPr>
        <p:spPr>
          <a:xfrm>
            <a:off x="6315076" y="4863181"/>
            <a:ext cx="5228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</a:rPr>
              <a:t>https://www.a.example.com/robots.txt</a:t>
            </a:r>
            <a:endParaRPr lang="bg-BG" dirty="0"/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1C103914-9173-4EFC-9CD6-B1C173A1F456}"/>
              </a:ext>
            </a:extLst>
          </p:cNvPr>
          <p:cNvSpPr txBox="1"/>
          <p:nvPr/>
        </p:nvSpPr>
        <p:spPr>
          <a:xfrm>
            <a:off x="429296" y="6508691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robots.txt code snippet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2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338359D8-E37F-4821-ADEA-F9E6A1C94634}"/>
              </a:ext>
            </a:extLst>
          </p:cNvPr>
          <p:cNvSpPr/>
          <p:nvPr/>
        </p:nvSpPr>
        <p:spPr>
          <a:xfrm>
            <a:off x="429296" y="1783763"/>
            <a:ext cx="11333408" cy="4709112"/>
          </a:xfrm>
          <a:prstGeom prst="rect">
            <a:avLst/>
          </a:prstGeom>
          <a:solidFill>
            <a:srgbClr val="002060">
              <a:alpha val="7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7B57911-83AC-4224-AB51-5A802B6F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Ways to prevent indexing: Web forms and CAPTCHA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Контейнер за съдържание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F564FEBE-6723-45B1-A265-FB9594D69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712" y="4535890"/>
            <a:ext cx="3086181" cy="1328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1BFDFEC5-7A95-4CE3-8F8A-E83D3F9C6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3319"/>
            <a:ext cx="6096000" cy="3810000"/>
          </a:xfrm>
          <a:prstGeom prst="rect">
            <a:avLst/>
          </a:prstGeom>
        </p:spPr>
      </p:pic>
      <p:pic>
        <p:nvPicPr>
          <p:cNvPr id="9" name="Картина 8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00D0CF05-E3C9-4EA2-A262-BF5C5AF3F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712" y="2468218"/>
            <a:ext cx="3086181" cy="122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964B4568-302D-4DF5-970A-44D487BF41BC}"/>
              </a:ext>
            </a:extLst>
          </p:cNvPr>
          <p:cNvSpPr txBox="1"/>
          <p:nvPr/>
        </p:nvSpPr>
        <p:spPr>
          <a:xfrm>
            <a:off x="429296" y="6541340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Different examples of CAPTCHA Forms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744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D88934F-48FD-4871-A334-D192EDCE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Ways to prevent indexing: Contextual Web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01F7CA53-B8C5-47D8-BE25-3EBF8368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549400"/>
            <a:ext cx="7553325" cy="494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E08D5E69-2F2E-4D7B-8429-DA246911D5A2}"/>
              </a:ext>
            </a:extLst>
          </p:cNvPr>
          <p:cNvSpPr txBox="1"/>
          <p:nvPr/>
        </p:nvSpPr>
        <p:spPr>
          <a:xfrm>
            <a:off x="2319337" y="6492875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typical example of web content, based on IP address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5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FE0CEB9-BF6A-43AA-91E4-79B7A9A7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Uses of Non-Surface Web: Design Benefits </a:t>
            </a:r>
            <a:endParaRPr lang="bg-BG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B19BD69D-C2D5-427F-AB64-C8C4EA1B6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88" y="1892596"/>
            <a:ext cx="8633223" cy="41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Стрелка нагоре 2">
            <a:extLst>
              <a:ext uri="{FF2B5EF4-FFF2-40B4-BE49-F238E27FC236}">
                <a16:creationId xmlns:a16="http://schemas.microsoft.com/office/drawing/2014/main" id="{1CEBE208-4528-458A-B50C-276DA99EB1FE}"/>
              </a:ext>
            </a:extLst>
          </p:cNvPr>
          <p:cNvSpPr/>
          <p:nvPr/>
        </p:nvSpPr>
        <p:spPr>
          <a:xfrm rot="2207162">
            <a:off x="9460681" y="2078759"/>
            <a:ext cx="265814" cy="11802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D18A0E1F-4B8E-4C84-ABC7-ED50A469F87B}"/>
              </a:ext>
            </a:extLst>
          </p:cNvPr>
          <p:cNvSpPr txBox="1"/>
          <p:nvPr/>
        </p:nvSpPr>
        <p:spPr>
          <a:xfrm>
            <a:off x="1779388" y="6058971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Hiding irrelevant information improves the ease of use of websites </a:t>
            </a:r>
            <a:endParaRPr lang="bg-BG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46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02DB72AD0C2743B4C5DB850CB45528" ma:contentTypeVersion="2" ma:contentTypeDescription="Create a new document." ma:contentTypeScope="" ma:versionID="e12e0541b38299b88a00d238b34af762">
  <xsd:schema xmlns:xsd="http://www.w3.org/2001/XMLSchema" xmlns:xs="http://www.w3.org/2001/XMLSchema" xmlns:p="http://schemas.microsoft.com/office/2006/metadata/properties" xmlns:ns3="a7f999c0-c313-4f13-9cda-bafd62bc5fd3" targetNamespace="http://schemas.microsoft.com/office/2006/metadata/properties" ma:root="true" ma:fieldsID="643b83a3c3f62f3876c8549fbb674d86" ns3:_="">
    <xsd:import namespace="a7f999c0-c313-4f13-9cda-bafd62bc5fd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999c0-c313-4f13-9cda-bafd62bc5f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B75BC5-F917-4C05-A61B-C34500F0F7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A49BC7-88A5-4A8D-B40D-345F1916DF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f999c0-c313-4f13-9cda-bafd62bc5f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5978C7-4F68-4D80-9C5D-1F5E19761F8C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a7f999c0-c313-4f13-9cda-bafd62bc5fd3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376</Words>
  <Application>Microsoft Office PowerPoint</Application>
  <PresentationFormat>Широк екран</PresentationFormat>
  <Paragraphs>61</Paragraphs>
  <Slides>23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Corbel</vt:lpstr>
      <vt:lpstr>Courier New</vt:lpstr>
      <vt:lpstr>Segoe Script</vt:lpstr>
      <vt:lpstr>Тема на Office</vt:lpstr>
      <vt:lpstr>Презентация на PowerPoint</vt:lpstr>
      <vt:lpstr>The Deep and Dark Web</vt:lpstr>
      <vt:lpstr>Structure of the Internet</vt:lpstr>
      <vt:lpstr>Web Crawlers</vt:lpstr>
      <vt:lpstr>Ways to prevent indexing: Dynamic Content</vt:lpstr>
      <vt:lpstr>Ways to prevent indexing: robots.txt</vt:lpstr>
      <vt:lpstr>Ways to prevent indexing: Web forms and CAPTCHA</vt:lpstr>
      <vt:lpstr>Ways to prevent indexing: Contextual Web</vt:lpstr>
      <vt:lpstr>Uses of Non-Surface Web: Design Benefits </vt:lpstr>
      <vt:lpstr>Uses of Non-Surface Web: Data protection</vt:lpstr>
      <vt:lpstr>Uses of Non-Surface Web: Freedom of speech</vt:lpstr>
      <vt:lpstr>Tor</vt:lpstr>
      <vt:lpstr>Tor + VPN Setup Types</vt:lpstr>
      <vt:lpstr>Bitcoin</vt:lpstr>
      <vt:lpstr>Drug Dealing: The Silk Road</vt:lpstr>
      <vt:lpstr>Презентация на PowerPoint</vt:lpstr>
      <vt:lpstr>Презентация на PowerPoint</vt:lpstr>
      <vt:lpstr>Hacker services</vt:lpstr>
      <vt:lpstr>Презентация на PowerPoint</vt:lpstr>
      <vt:lpstr>Презентация на PowerPoint</vt:lpstr>
      <vt:lpstr>Why Dark Web Markets might never close</vt:lpstr>
      <vt:lpstr>So, are Deep and Dark Web a good or a bad thing? Which side is predominant?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Даниел Халачев</dc:creator>
  <cp:lastModifiedBy>Даниел Халачев</cp:lastModifiedBy>
  <cp:revision>11</cp:revision>
  <dcterms:created xsi:type="dcterms:W3CDTF">2021-02-26T18:20:52Z</dcterms:created>
  <dcterms:modified xsi:type="dcterms:W3CDTF">2021-03-05T17:10:03Z</dcterms:modified>
</cp:coreProperties>
</file>